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61" r:id="rId2"/>
    <p:sldId id="267" r:id="rId3"/>
    <p:sldId id="257" r:id="rId4"/>
    <p:sldId id="258" r:id="rId5"/>
    <p:sldId id="268" r:id="rId6"/>
    <p:sldId id="270" r:id="rId7"/>
    <p:sldId id="271" r:id="rId8"/>
    <p:sldId id="272" r:id="rId9"/>
    <p:sldId id="273" r:id="rId10"/>
    <p:sldId id="274" r:id="rId11"/>
    <p:sldId id="280" r:id="rId12"/>
    <p:sldId id="279" r:id="rId13"/>
    <p:sldId id="281" r:id="rId14"/>
    <p:sldId id="276" r:id="rId15"/>
    <p:sldId id="277" r:id="rId16"/>
    <p:sldId id="286" r:id="rId17"/>
    <p:sldId id="287" r:id="rId18"/>
    <p:sldId id="278" r:id="rId19"/>
    <p:sldId id="303" r:id="rId20"/>
    <p:sldId id="285" r:id="rId21"/>
    <p:sldId id="289" r:id="rId22"/>
    <p:sldId id="290" r:id="rId23"/>
    <p:sldId id="292" r:id="rId24"/>
    <p:sldId id="296" r:id="rId25"/>
    <p:sldId id="293" r:id="rId26"/>
    <p:sldId id="297" r:id="rId27"/>
    <p:sldId id="294" r:id="rId28"/>
    <p:sldId id="295" r:id="rId29"/>
    <p:sldId id="298" r:id="rId30"/>
    <p:sldId id="283" r:id="rId31"/>
    <p:sldId id="282" r:id="rId32"/>
    <p:sldId id="299" r:id="rId33"/>
    <p:sldId id="302" r:id="rId34"/>
    <p:sldId id="304" r:id="rId35"/>
    <p:sldId id="307" r:id="rId36"/>
    <p:sldId id="306" r:id="rId37"/>
    <p:sldId id="305" r:id="rId38"/>
    <p:sldId id="301" r:id="rId39"/>
    <p:sldId id="336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26151A-A797-4A47-A464-BBF831CA1B68}" type="datetimeFigureOut">
              <a:rPr lang="ru-RU" smtClean="0"/>
              <a:pPr/>
              <a:t>10.01.2020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C22243-F0DD-488F-BC92-A9FBC5D707C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22243-F0DD-488F-BC92-A9FBC5D707C8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A7444-AD29-47F9-9362-8EF14A677681}" type="datetimeFigureOut">
              <a:rPr lang="ru-RU" smtClean="0"/>
              <a:pPr/>
              <a:t>10.01.2020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9171-ABFA-4D0F-8DB0-A55631930D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A7444-AD29-47F9-9362-8EF14A677681}" type="datetimeFigureOut">
              <a:rPr lang="ru-RU" smtClean="0"/>
              <a:pPr/>
              <a:t>10.01.2020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9171-ABFA-4D0F-8DB0-A55631930D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A7444-AD29-47F9-9362-8EF14A677681}" type="datetimeFigureOut">
              <a:rPr lang="ru-RU" smtClean="0"/>
              <a:pPr/>
              <a:t>10.01.2020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9171-ABFA-4D0F-8DB0-A55631930D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A7444-AD29-47F9-9362-8EF14A677681}" type="datetimeFigureOut">
              <a:rPr lang="ru-RU" smtClean="0"/>
              <a:pPr/>
              <a:t>10.01.2020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9171-ABFA-4D0F-8DB0-A55631930D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A7444-AD29-47F9-9362-8EF14A677681}" type="datetimeFigureOut">
              <a:rPr lang="ru-RU" smtClean="0"/>
              <a:pPr/>
              <a:t>10.01.2020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9171-ABFA-4D0F-8DB0-A55631930D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A7444-AD29-47F9-9362-8EF14A677681}" type="datetimeFigureOut">
              <a:rPr lang="ru-RU" smtClean="0"/>
              <a:pPr/>
              <a:t>10.01.2020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9171-ABFA-4D0F-8DB0-A55631930D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A7444-AD29-47F9-9362-8EF14A677681}" type="datetimeFigureOut">
              <a:rPr lang="ru-RU" smtClean="0"/>
              <a:pPr/>
              <a:t>10.01.2020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9171-ABFA-4D0F-8DB0-A55631930D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A7444-AD29-47F9-9362-8EF14A677681}" type="datetimeFigureOut">
              <a:rPr lang="ru-RU" smtClean="0"/>
              <a:pPr/>
              <a:t>10.01.2020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9171-ABFA-4D0F-8DB0-A55631930D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A7444-AD29-47F9-9362-8EF14A677681}" type="datetimeFigureOut">
              <a:rPr lang="ru-RU" smtClean="0"/>
              <a:pPr/>
              <a:t>10.01.2020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9171-ABFA-4D0F-8DB0-A55631930D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A7444-AD29-47F9-9362-8EF14A677681}" type="datetimeFigureOut">
              <a:rPr lang="ru-RU" smtClean="0"/>
              <a:pPr/>
              <a:t>10.01.2020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9171-ABFA-4D0F-8DB0-A55631930D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A7444-AD29-47F9-9362-8EF14A677681}" type="datetimeFigureOut">
              <a:rPr lang="ru-RU" smtClean="0"/>
              <a:pPr/>
              <a:t>10.01.2020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9171-ABFA-4D0F-8DB0-A55631930D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A7444-AD29-47F9-9362-8EF14A677681}" type="datetimeFigureOut">
              <a:rPr lang="ru-RU" smtClean="0"/>
              <a:pPr/>
              <a:t>10.01.2020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49171-ABFA-4D0F-8DB0-A55631930D2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14288"/>
            <a:ext cx="9139237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142976" y="676801"/>
            <a:ext cx="771530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Отчет</a:t>
            </a:r>
          </a:p>
          <a:p>
            <a:pPr algn="ctr"/>
            <a:r>
              <a:rPr lang="ru-RU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 работе ШМО учителей</a:t>
            </a:r>
          </a:p>
          <a:p>
            <a:pPr algn="ctr"/>
            <a:r>
              <a:rPr lang="ru-RU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гуманитарного цикла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28794" y="3462883"/>
            <a:ext cx="77153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spc="50" dirty="0" smtClean="0">
                <a:ln w="11430"/>
                <a:solidFill>
                  <a:srgbClr val="C00000"/>
                </a:solidFill>
              </a:rPr>
              <a:t>за </a:t>
            </a:r>
            <a:r>
              <a:rPr lang="en-US" sz="4000" b="1" spc="50" dirty="0" smtClean="0">
                <a:ln w="11430"/>
                <a:solidFill>
                  <a:srgbClr val="C00000"/>
                </a:solidFill>
              </a:rPr>
              <a:t>I</a:t>
            </a:r>
            <a:r>
              <a:rPr lang="ru-RU" sz="4000" b="1" spc="50" dirty="0" smtClean="0">
                <a:ln w="11430"/>
                <a:solidFill>
                  <a:srgbClr val="C00000"/>
                </a:solidFill>
              </a:rPr>
              <a:t> полугодие</a:t>
            </a:r>
          </a:p>
          <a:p>
            <a:pPr algn="ctr"/>
            <a:r>
              <a:rPr lang="ru-RU" sz="4000" b="1" spc="50" dirty="0" smtClean="0">
                <a:ln w="11430"/>
                <a:solidFill>
                  <a:srgbClr val="C00000"/>
                </a:solidFill>
              </a:rPr>
              <a:t>2019-2020 учебного года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43570" y="5500702"/>
            <a:ext cx="28723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Руководитель ШМО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Богдашкина С.Е.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ds04.infourok.ru/uploads/ex/12f0/00111667-a8030374/img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7158" y="137204"/>
            <a:ext cx="85725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</a:rPr>
              <a:t>Члены МО принимают активное участие в районных мероприятиях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28596" y="1643050"/>
          <a:ext cx="8286809" cy="4616939"/>
        </p:xfrm>
        <a:graphic>
          <a:graphicData uri="http://schemas.openxmlformats.org/drawingml/2006/table">
            <a:tbl>
              <a:tblPr/>
              <a:tblGrid>
                <a:gridCol w="742847"/>
                <a:gridCol w="5767446"/>
                <a:gridCol w="1776516"/>
              </a:tblGrid>
              <a:tr h="5026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latin typeface="Times New Roman"/>
                          <a:ea typeface="Calibri"/>
                          <a:cs typeface="Times New Roman"/>
                        </a:rPr>
                        <a:t>Дата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6015" marR="66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latin typeface="Times New Roman"/>
                          <a:ea typeface="Calibri"/>
                          <a:cs typeface="Times New Roman"/>
                        </a:rPr>
                        <a:t>Мероприятия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6015" marR="66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>
                          <a:latin typeface="Times New Roman"/>
                          <a:ea typeface="Calibri"/>
                          <a:cs typeface="Times New Roman"/>
                        </a:rPr>
                        <a:t>Участники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6015" marR="66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3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29.08</a:t>
                      </a:r>
                    </a:p>
                  </a:txBody>
                  <a:tcPr marL="66015" marR="66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РМО учителей духовно-нравственной культуры «Перспективные духовно-нравственные проекты»</a:t>
                      </a:r>
                    </a:p>
                  </a:txBody>
                  <a:tcPr marL="66015" marR="66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Афанасьева А.Н.</a:t>
                      </a:r>
                    </a:p>
                  </a:txBody>
                  <a:tcPr marL="66015" marR="66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18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09.09</a:t>
                      </a:r>
                    </a:p>
                  </a:txBody>
                  <a:tcPr marL="66015" marR="66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РМО учителей немецкого языка: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1. Обсуждение подготовки мероприятий, запланированных на 2019-2020 уч.год.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2. Сайт учителя как средство повышения эффективности работы.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3. Работа с одаренными детьми.</a:t>
                      </a:r>
                    </a:p>
                  </a:txBody>
                  <a:tcPr marL="66015" marR="66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Волкова В.В.</a:t>
                      </a:r>
                    </a:p>
                  </a:txBody>
                  <a:tcPr marL="66015" marR="66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34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19.09</a:t>
                      </a:r>
                    </a:p>
                  </a:txBody>
                  <a:tcPr marL="66015" marR="66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РМО учителей истории и обществознания: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1. Определение основных направлений деятельности РМО на 2019-2020 уч.год.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2. Анализ итогов ГИА в 2018-2019 уч.году.</a:t>
                      </a:r>
                    </a:p>
                  </a:txBody>
                  <a:tcPr marL="66015" marR="66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Самородова М.В.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Афанасьева А.Н.</a:t>
                      </a:r>
                    </a:p>
                  </a:txBody>
                  <a:tcPr marL="66015" marR="66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93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23.09</a:t>
                      </a:r>
                    </a:p>
                  </a:txBody>
                  <a:tcPr marL="66015" marR="66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Круглый стол «Введение второго иностранного языка в условиях реализации ФГОС ООО».</a:t>
                      </a:r>
                    </a:p>
                  </a:txBody>
                  <a:tcPr marL="66015" marR="66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Богдашкина С.Е.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Барбэрош В.И.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Волкова В.В.</a:t>
                      </a:r>
                    </a:p>
                  </a:txBody>
                  <a:tcPr marL="66015" marR="66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23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25.09</a:t>
                      </a:r>
                    </a:p>
                  </a:txBody>
                  <a:tcPr marL="66015" marR="66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РМО учителей французского языка: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1. Анализ работы РМО в 2018-2019 уч.году.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2. Планирование работы РМО на новый учебный год.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3. Анализ результатов ГИА в 2018-2019 уч.году.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3. Подготовка учащихся к предметной олимпиаде.</a:t>
                      </a:r>
                    </a:p>
                  </a:txBody>
                  <a:tcPr marL="66015" marR="66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Барбэрош В.И.</a:t>
                      </a:r>
                    </a:p>
                  </a:txBody>
                  <a:tcPr marL="66015" marR="66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ds04.infourok.ru/uploads/ex/12f0/00111667-a8030374/img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7158" y="137204"/>
            <a:ext cx="85725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</a:rPr>
              <a:t>Члены МО принимают активное участие в районных мероприятиях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28596" y="1643050"/>
          <a:ext cx="8286809" cy="4700393"/>
        </p:xfrm>
        <a:graphic>
          <a:graphicData uri="http://schemas.openxmlformats.org/drawingml/2006/table">
            <a:tbl>
              <a:tblPr/>
              <a:tblGrid>
                <a:gridCol w="742847"/>
                <a:gridCol w="5767446"/>
                <a:gridCol w="1776516"/>
              </a:tblGrid>
              <a:tr h="5000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latin typeface="Times New Roman"/>
                          <a:ea typeface="Calibri"/>
                          <a:cs typeface="Times New Roman"/>
                        </a:rPr>
                        <a:t>Дата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6015" marR="66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latin typeface="Times New Roman"/>
                          <a:ea typeface="Calibri"/>
                          <a:cs typeface="Times New Roman"/>
                        </a:rPr>
                        <a:t>Мероприятия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6015" marR="66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>
                          <a:latin typeface="Times New Roman"/>
                          <a:ea typeface="Calibri"/>
                          <a:cs typeface="Times New Roman"/>
                        </a:rPr>
                        <a:t>Участники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6015" marR="66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71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10.10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РМО учителей технологии: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1. Подготовка к муниципальному этапу Всероссийской олимпиады школьников.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2. Итоги школьного этапа Всероссийской олимпиады школьников.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Башарина И.А.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85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11.10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Годичный виртуальный лекторий «Русский музей. Виртуальный филиал». Творчество портретистов Ф.С. </a:t>
                      </a: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Рокотова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, Д.Г. Левицкого, В.Л. </a:t>
                      </a: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Боровиковского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Непапушева Л.А.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28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12.11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03.12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Курсы «Подготовка обучающихся к выполнению ВПР по русскому языку на этапе основного общего образования».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Воробьева Т.В.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Телегина Н.В.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07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21.11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Семинар «Инновационные технологии творческого развития детей через музыкальную театрализованную деятельность в соответствии с ФГОС ДО».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Непапушева Л.А.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46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22.11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Годичный виртуальный лекторий «Русский музей». Первый русский скульптор Ф.И. Шубин.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Непапушева Л.А.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ds04.infourok.ru/uploads/ex/12f0/00111667-a8030374/img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7158" y="137204"/>
            <a:ext cx="85725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</a:rPr>
              <a:t>Члены МО принимают активное участие в районных мероприятиях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28596" y="1643050"/>
          <a:ext cx="8286809" cy="4725669"/>
        </p:xfrm>
        <a:graphic>
          <a:graphicData uri="http://schemas.openxmlformats.org/drawingml/2006/table">
            <a:tbl>
              <a:tblPr/>
              <a:tblGrid>
                <a:gridCol w="742847"/>
                <a:gridCol w="5767446"/>
                <a:gridCol w="1776516"/>
              </a:tblGrid>
              <a:tr h="5026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latin typeface="Times New Roman"/>
                          <a:ea typeface="Calibri"/>
                          <a:cs typeface="Times New Roman"/>
                        </a:rPr>
                        <a:t>Дата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6015" marR="66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latin typeface="Times New Roman"/>
                          <a:ea typeface="Calibri"/>
                          <a:cs typeface="Times New Roman"/>
                        </a:rPr>
                        <a:t>Мероприятия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6015" marR="66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>
                          <a:latin typeface="Times New Roman"/>
                          <a:ea typeface="Calibri"/>
                          <a:cs typeface="Times New Roman"/>
                        </a:rPr>
                        <a:t>Участники</a:t>
                      </a: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6015" marR="66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3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28.11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Региональный научно-практический семинар «Проектирование интегрированных уроков как цель и результат реализации межпредметных связей в системе подготовки школьников к итоговой аттестации».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Жулькина М.М.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70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05.12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XI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Сергиевские педагогические чтения «Формирование патриотического сознания как один их факторов нравственного воспитания».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Афанасьева А.Н.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58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06.12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Годичный виртуальный лекторий «Русский музей. Виртуальный филиал». С. Щедрин.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Непапушева Л.А.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43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09.12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Семинар «Русский родной язык. Место нового предмета в учебном плане школы». Мастер-класс «Русский родной язык. Вводный урок: важность подачи нового материала».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Жулькина М.М.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Воробьева Т.В.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Телегина Н.В.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23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20.12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РМО учителей ИЗО, МХК, музыки «Формирование метапредметных компетенций обучающихся на уроках искусства. Создание и развитие персонального сайта учителя в условиях реализации Профессионального стандарта педагога».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Башарина И.А.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Непапушева Л.А.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ds04.infourok.ru/uploads/ex/12f0/00111667-a8030374/img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7158" y="137204"/>
            <a:ext cx="85725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</a:rPr>
              <a:t>Члены МО принимают активное участие в районных мероприятиях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00034" y="1571612"/>
          <a:ext cx="8286809" cy="4937917"/>
        </p:xfrm>
        <a:graphic>
          <a:graphicData uri="http://schemas.openxmlformats.org/drawingml/2006/table">
            <a:tbl>
              <a:tblPr/>
              <a:tblGrid>
                <a:gridCol w="928694"/>
                <a:gridCol w="5581599"/>
                <a:gridCol w="1776516"/>
              </a:tblGrid>
              <a:tr h="4252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Дата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015" marR="66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Мероприятия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015" marR="66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Участники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015" marR="660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25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сентябрь 2019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Конференции учителей иностранного языка,</a:t>
                      </a: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русского языка и литературы, истории в г. Мытищи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Гришкова Е.К.</a:t>
                      </a:r>
                      <a:endParaRPr lang="ru-RU" sz="14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Воробьева Т.В.</a:t>
                      </a:r>
                    </a:p>
                    <a:p>
                      <a:pPr algn="ctr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Афанасьева А.Н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34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октябрь</a:t>
                      </a:r>
                      <a:r>
                        <a:rPr lang="ru-RU" sz="14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2019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Вебинар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«Стратегии подготовки к экзаменам ОГЭ и ЕГЭ по английскому языку»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учителя английского языка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63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октябрь 2019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«И</a:t>
                      </a: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сследовании компетенций работников образовательных организаций, осуществляющих образовательную деятельность по образовательным программам общего образования»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Жулькина М.М</a:t>
                      </a: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Воробьева Т.В.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Гришкова Е.К.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Барбэрош В.И.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Самородова М.В.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Афанасьева А.Н.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Левицкая С.Е.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Смирнов С.Н.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47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ноябрь 2019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Онлайн-тестирования с использованием автоматизированной Системы Диагностики профессиональных компетенций педагогов-предметников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учителя гуманитарного цикла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55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декабрь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2019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Вебинар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по введению предметов «Русский родной язык» и «Русская родная литература»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Жулькина </a:t>
                      </a: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М.М.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Телегина 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Н.В.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12f0/00111667-a8030374/img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85720" y="500042"/>
            <a:ext cx="3786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</a:rPr>
              <a:t>Жулькина</a:t>
            </a:r>
            <a:r>
              <a:rPr lang="ru-RU" sz="3200" b="1" i="1" dirty="0" smtClean="0">
                <a:solidFill>
                  <a:srgbClr val="C00000"/>
                </a:solidFill>
              </a:rPr>
              <a:t> М.М.: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1785926"/>
            <a:ext cx="8929718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FontTx/>
              <a:buChar char="-"/>
            </a:pP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эксперт по проверке итогового сочинения;</a:t>
            </a:r>
          </a:p>
          <a:p>
            <a:pPr>
              <a:buFontTx/>
              <a:buChar char="-"/>
            </a:pP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эксперт по проверке работ участников </a:t>
            </a:r>
          </a:p>
          <a:p>
            <a:pPr>
              <a:spcAft>
                <a:spcPts val="1200"/>
              </a:spcAft>
            </a:pP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Всероссийского конкурса сочинений;</a:t>
            </a:r>
          </a:p>
          <a:p>
            <a:pPr>
              <a:buFontTx/>
              <a:buChar char="-"/>
            </a:pP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эксперт по проверке работ участников </a:t>
            </a:r>
          </a:p>
          <a:p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Всероссийской олимпиады школьников по </a:t>
            </a:r>
          </a:p>
          <a:p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русскому языку (муниципальный этап).</a:t>
            </a:r>
            <a:endParaRPr lang="ru-RU" sz="3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12f0/00111667-a8030374/img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7158" y="137204"/>
            <a:ext cx="85725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</a:rPr>
              <a:t>Участие в профессиональных конкурсах и мероприятиях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7752" y="1357298"/>
            <a:ext cx="3571900" cy="1523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2857496"/>
            <a:ext cx="237027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5" cstate="print"/>
          <a:srcRect t="11906" b="14671"/>
          <a:stretch>
            <a:fillRect/>
          </a:stretch>
        </p:blipFill>
        <p:spPr bwMode="auto">
          <a:xfrm>
            <a:off x="3831761" y="2857496"/>
            <a:ext cx="4952168" cy="36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357158" y="1643050"/>
            <a:ext cx="31432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Барбэрош</a:t>
            </a:r>
            <a:endParaRPr lang="ru-RU" sz="2800" b="1" dirty="0" smtClean="0">
              <a:latin typeface="Monotype Corsiva" pitchFamily="66" charset="0"/>
            </a:endParaRPr>
          </a:p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Вероника Игоревна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12f0/00111667-a8030374/img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7158" y="137204"/>
            <a:ext cx="85725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</a:rPr>
              <a:t>Участие в профессиональных конкурсах и мероприятиях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5429264"/>
            <a:ext cx="38576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Воробьева</a:t>
            </a:r>
            <a:endParaRPr lang="ru-RU" sz="2800" b="1" dirty="0" smtClean="0">
              <a:latin typeface="Monotype Corsiva" pitchFamily="66" charset="0"/>
            </a:endParaRPr>
          </a:p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Татьяна  Васильевна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7158" y="1500174"/>
            <a:ext cx="84296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XV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Районные Рождественские образовательные чтения «Великая победа: наследие и наследники»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09F50"/>
              </a:clrFrom>
              <a:clrTo>
                <a:srgbClr val="C09F50">
                  <a:alpha val="0"/>
                </a:srgbClr>
              </a:clrTo>
            </a:clrChange>
          </a:blip>
          <a:srcRect l="21384" t="19811" r="40881" b="49056"/>
          <a:stretch>
            <a:fillRect/>
          </a:stretch>
        </p:blipFill>
        <p:spPr bwMode="auto">
          <a:xfrm>
            <a:off x="642910" y="2428868"/>
            <a:ext cx="2597745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2786058"/>
            <a:ext cx="4863864" cy="36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12f0/00111667-a8030374/img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7158" y="137204"/>
            <a:ext cx="85725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</a:rPr>
              <a:t>Участие в профессиональных конкурсах и мероприятиях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7158" y="5357826"/>
            <a:ext cx="37862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Афанасьева</a:t>
            </a:r>
            <a:endParaRPr lang="ru-RU" sz="2800" b="1" dirty="0" smtClean="0">
              <a:latin typeface="Monotype Corsiva" pitchFamily="66" charset="0"/>
            </a:endParaRPr>
          </a:p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Анастасия   Николаевна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571612"/>
            <a:ext cx="89297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Районный конкурс педагогического мастерства на лучший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«Урок нравственности»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/>
          <a:srcRect t="18602" b="7399"/>
          <a:stretch>
            <a:fillRect/>
          </a:stretch>
        </p:blipFill>
        <p:spPr bwMode="auto">
          <a:xfrm>
            <a:off x="4429124" y="4643446"/>
            <a:ext cx="463389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714620"/>
            <a:ext cx="4476728" cy="2528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4714844" y="2643182"/>
            <a:ext cx="44291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«Западное Подмосковье.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 Звенигородскому Савве Сторожевскому. Саввино-Сторожевский монастырь»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12f0/00111667-a8030374/img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7158" y="188877"/>
            <a:ext cx="85725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Экологический урок для учащихся 2-х классов «Охрана родного леса»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1535893"/>
            <a:ext cx="7000924" cy="5250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12f0/00111667-a8030374/img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7158" y="117439"/>
            <a:ext cx="85725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Развитие дистанционного образования детей-инвалидов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502" y="1142984"/>
            <a:ext cx="4325654" cy="2917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154256"/>
            <a:ext cx="4400611" cy="2917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5"/>
          <a:srcRect t="30078" b="30078"/>
          <a:stretch>
            <a:fillRect/>
          </a:stretch>
        </p:blipFill>
        <p:spPr bwMode="auto">
          <a:xfrm>
            <a:off x="2248230" y="3857628"/>
            <a:ext cx="4538348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129111/0001-001-.jpg"/>
          <p:cNvPicPr>
            <a:picLocks noChangeAspect="1" noChangeArrowheads="1"/>
          </p:cNvPicPr>
          <p:nvPr/>
        </p:nvPicPr>
        <p:blipFill>
          <a:blip r:embed="rId2"/>
          <a:srcRect l="4687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71472" y="428604"/>
            <a:ext cx="8001056" cy="81203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Кадровый</a:t>
            </a:r>
            <a:r>
              <a:rPr kumimoji="0" lang="ru-RU" sz="4800" b="1" i="1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состав МО:</a:t>
            </a:r>
            <a:endParaRPr kumimoji="0" lang="ru-RU" sz="4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42910" y="1500174"/>
            <a:ext cx="8001056" cy="81203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14</a:t>
            </a:r>
            <a:r>
              <a:rPr kumimoji="0" lang="ru-RU" sz="4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человек</a:t>
            </a:r>
            <a:endParaRPr kumimoji="0" lang="ru-RU" sz="48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57158" y="2428868"/>
            <a:ext cx="8001056" cy="81203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- с высшим образованием</a:t>
            </a:r>
            <a:r>
              <a:rPr kumimoji="0" lang="ru-RU" sz="3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– </a:t>
            </a:r>
            <a:r>
              <a:rPr kumimoji="0" lang="ru-RU" sz="36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14</a:t>
            </a:r>
            <a:r>
              <a:rPr kumimoji="0" lang="ru-RU" sz="3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человек</a:t>
            </a:r>
            <a:endParaRPr kumimoji="0" lang="ru-RU" sz="3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00034" y="3357562"/>
            <a:ext cx="8001056" cy="235745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1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Имеют категории</a:t>
            </a:r>
            <a:r>
              <a:rPr kumimoji="0" lang="ru-RU" sz="41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– </a:t>
            </a:r>
            <a:r>
              <a:rPr kumimoji="0" lang="ru-RU" sz="41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12</a:t>
            </a:r>
            <a:r>
              <a:rPr kumimoji="0" lang="ru-RU" sz="41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человек: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ru-RU" sz="3600" b="1" i="1" dirty="0" smtClean="0"/>
              <a:t>    - высшая категория – </a:t>
            </a:r>
            <a:r>
              <a:rPr lang="ru-RU" sz="3600" b="1" i="1" dirty="0" smtClean="0">
                <a:solidFill>
                  <a:srgbClr val="FF0000"/>
                </a:solidFill>
              </a:rPr>
              <a:t>5</a:t>
            </a:r>
            <a:r>
              <a:rPr lang="ru-RU" sz="3600" b="1" i="1" dirty="0" smtClean="0"/>
              <a:t> человек</a:t>
            </a:r>
          </a:p>
          <a:p>
            <a:pPr>
              <a:spcBef>
                <a:spcPct val="0"/>
              </a:spcBef>
            </a:pPr>
            <a:r>
              <a:rPr lang="ru-RU" sz="3600" b="1" i="1" dirty="0" smtClean="0"/>
              <a:t>    - первая категория – </a:t>
            </a:r>
            <a:r>
              <a:rPr lang="ru-RU" sz="3600" b="1" i="1" dirty="0" smtClean="0">
                <a:solidFill>
                  <a:srgbClr val="FF0000"/>
                </a:solidFill>
              </a:rPr>
              <a:t>7</a:t>
            </a:r>
            <a:r>
              <a:rPr lang="ru-RU" sz="3600" b="1" i="1" dirty="0" smtClean="0"/>
              <a:t> человек</a:t>
            </a:r>
            <a:endParaRPr lang="ru-RU" sz="3600" b="1" i="1" dirty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100" b="1" i="1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1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avatars.mds.yandex.net/get-pdb/1616117/5bb4fadd-e050-453f-a9ac-428919f200b0/s1200"/>
          <p:cNvPicPr>
            <a:picLocks noChangeAspect="1" noChangeArrowheads="1"/>
          </p:cNvPicPr>
          <p:nvPr/>
        </p:nvPicPr>
        <p:blipFill>
          <a:blip r:embed="rId2"/>
          <a:srcRect b="31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928662" y="285728"/>
            <a:ext cx="47863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</a:rPr>
              <a:t>Курсовая подготовка:</a:t>
            </a:r>
            <a:endParaRPr lang="ru-RU" sz="3600" b="1" i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472" y="1071546"/>
            <a:ext cx="7858180" cy="3947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9875">
              <a:spcAft>
                <a:spcPts val="600"/>
              </a:spcAft>
              <a:buFont typeface="Arial" pitchFamily="34" charset="0"/>
              <a:buChar char="•"/>
            </a:pPr>
            <a:r>
              <a:rPr lang="ru-RU" sz="2300" b="1" dirty="0" smtClean="0">
                <a:solidFill>
                  <a:srgbClr val="FF0000"/>
                </a:solidFill>
                <a:latin typeface="Georgia" pitchFamily="18" charset="0"/>
              </a:rPr>
              <a:t>Барбэрош В.И.:</a:t>
            </a:r>
          </a:p>
          <a:p>
            <a:pPr indent="269875">
              <a:spcAft>
                <a:spcPts val="300"/>
              </a:spcAft>
            </a:pPr>
            <a:r>
              <a:rPr lang="ru-RU" sz="2200" dirty="0" smtClean="0">
                <a:latin typeface="Georgia" pitchFamily="18" charset="0"/>
              </a:rPr>
              <a:t>- «Психолого-педагогическое и организационно-методическое сопровождение надомного обучения детей с ограниченными возможностями здоровья с использованием дистанционных образовательных технологий»   (72ч)</a:t>
            </a:r>
          </a:p>
          <a:p>
            <a:pPr indent="269875">
              <a:spcAft>
                <a:spcPts val="300"/>
              </a:spcAft>
              <a:buFontTx/>
              <a:buChar char="-"/>
            </a:pPr>
            <a:r>
              <a:rPr lang="ru-RU" sz="2200" dirty="0" smtClean="0">
                <a:latin typeface="Georgia" pitchFamily="18" charset="0"/>
              </a:rPr>
              <a:t>«Инклюзивное образование: содержание и методика реализации для обучающихся с ограниченными возможностями здоровья с применением дистанционных технологий»   (72ч)</a:t>
            </a:r>
          </a:p>
          <a:p>
            <a:pPr indent="269875">
              <a:buFontTx/>
              <a:buChar char="-"/>
            </a:pPr>
            <a:r>
              <a:rPr lang="ru-RU" sz="2200" dirty="0" smtClean="0">
                <a:latin typeface="Georgia" pitchFamily="18" charset="0"/>
              </a:rPr>
              <a:t>Курсы французского языка   (95ч)</a:t>
            </a:r>
            <a:endParaRPr lang="ru-RU" sz="2200" dirty="0">
              <a:latin typeface="Georgi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472" y="5072074"/>
            <a:ext cx="8572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9875">
              <a:spcAft>
                <a:spcPts val="600"/>
              </a:spcAft>
              <a:buFont typeface="Arial" pitchFamily="34" charset="0"/>
              <a:buChar char="•"/>
            </a:pPr>
            <a:r>
              <a:rPr lang="ru-RU" sz="2300" b="1" dirty="0" smtClean="0">
                <a:solidFill>
                  <a:srgbClr val="FF0000"/>
                </a:solidFill>
                <a:latin typeface="Georgia" pitchFamily="18" charset="0"/>
              </a:rPr>
              <a:t>Жулькина М.М., Воробьева Т.В., Телегина Н.В.:</a:t>
            </a:r>
          </a:p>
          <a:p>
            <a:pPr indent="269875"/>
            <a:r>
              <a:rPr lang="ru-RU" sz="2200" dirty="0" smtClean="0">
                <a:latin typeface="Georgia" pitchFamily="18" charset="0"/>
              </a:rPr>
              <a:t>- «Подготовка обучающихся к выполнению ВПР по русскому языку на этапе основного общего образования»   (28ч)</a:t>
            </a:r>
            <a:endParaRPr lang="ru-RU" sz="2200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" y="0"/>
            <a:ext cx="91059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4714876" y="3071810"/>
            <a:ext cx="442912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Самородова М.В. </a:t>
            </a:r>
            <a:r>
              <a:rPr lang="ru-RU" sz="3200" dirty="0" smtClean="0"/>
              <a:t>– </a:t>
            </a:r>
          </a:p>
          <a:p>
            <a:pPr algn="ctr"/>
            <a:r>
              <a:rPr lang="ru-RU" sz="3200" dirty="0" smtClean="0"/>
              <a:t>подтверждение </a:t>
            </a:r>
            <a:r>
              <a:rPr lang="ru-RU" sz="3200" dirty="0" smtClean="0">
                <a:solidFill>
                  <a:srgbClr val="FF0000"/>
                </a:solidFill>
              </a:rPr>
              <a:t>высшей</a:t>
            </a:r>
            <a:r>
              <a:rPr lang="ru-RU" sz="3200" dirty="0" smtClean="0"/>
              <a:t> </a:t>
            </a:r>
          </a:p>
          <a:p>
            <a:pPr algn="ctr"/>
            <a:r>
              <a:rPr lang="ru-RU" sz="3200" dirty="0" smtClean="0"/>
              <a:t>квалификационной </a:t>
            </a:r>
          </a:p>
          <a:p>
            <a:pPr algn="ctr"/>
            <a:r>
              <a:rPr lang="ru-RU" sz="3200" dirty="0" smtClean="0"/>
              <a:t>категории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1" name="Picture 5" descr="https://www.1-clinic.ru/_files/198/1200/backgroun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8070" y="2394586"/>
            <a:ext cx="3074524" cy="43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C:\Users\Администратор\Pictures\Грамота Минобразования М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80" y="71414"/>
            <a:ext cx="3079472" cy="4392000"/>
          </a:xfrm>
          <a:prstGeom prst="rect">
            <a:avLst/>
          </a:prstGeom>
          <a:noFill/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95372" y="1500174"/>
            <a:ext cx="2905388" cy="43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12f0/00111667-a8030374/img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7158" y="208642"/>
            <a:ext cx="85725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</a:rPr>
              <a:t>Всероссийская олимпиада школьников</a:t>
            </a:r>
          </a:p>
          <a:p>
            <a:pPr algn="ctr"/>
            <a:r>
              <a:rPr lang="ru-RU" sz="3200" b="1" i="1" dirty="0" smtClean="0">
                <a:solidFill>
                  <a:srgbClr val="002060"/>
                </a:solidFill>
              </a:rPr>
              <a:t>(школьный этап)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71473" y="1571612"/>
          <a:ext cx="8143931" cy="4987140"/>
        </p:xfrm>
        <a:graphic>
          <a:graphicData uri="http://schemas.openxmlformats.org/drawingml/2006/table">
            <a:tbl>
              <a:tblPr/>
              <a:tblGrid>
                <a:gridCol w="2883922"/>
                <a:gridCol w="1753011"/>
                <a:gridCol w="1753011"/>
                <a:gridCol w="1753987"/>
              </a:tblGrid>
              <a:tr h="4907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Предмет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Кол-во участников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Кол-во победителей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Кол-во призёров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8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3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русский язык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8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3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литература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8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3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английский язык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8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3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история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8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3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обществознание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8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3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ДКП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8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3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МХК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8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3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экономика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8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3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технология (девочки)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8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3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ОПК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12f0/00111667-a8030374/img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7158" y="208642"/>
            <a:ext cx="85725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</a:rPr>
              <a:t>Всероссийская олимпиада школьников</a:t>
            </a:r>
          </a:p>
          <a:p>
            <a:pPr algn="ctr"/>
            <a:r>
              <a:rPr lang="ru-RU" sz="3200" b="1" i="1" dirty="0" smtClean="0">
                <a:solidFill>
                  <a:srgbClr val="002060"/>
                </a:solidFill>
              </a:rPr>
              <a:t>(муниципальный этап)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71472" y="1434567"/>
          <a:ext cx="8072494" cy="5352019"/>
        </p:xfrm>
        <a:graphic>
          <a:graphicData uri="http://schemas.openxmlformats.org/drawingml/2006/table">
            <a:tbl>
              <a:tblPr/>
              <a:tblGrid>
                <a:gridCol w="2390175"/>
                <a:gridCol w="1644298"/>
                <a:gridCol w="1864248"/>
                <a:gridCol w="2173773"/>
              </a:tblGrid>
              <a:tr h="4340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Предмет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Кол-во учащихся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Призовое место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ФИО учителя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98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3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русский язык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участники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Телегина Н.В.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Жулькина М.М.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Воробьева Т.В.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98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3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литература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участники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Телегина Н.В.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Жулькина М.М.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Воробьева Т.В.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65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3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англ. язык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8 - участники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1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1 - призер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Кондакова С.В.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Барбэрош </a:t>
                      </a:r>
                      <a:r>
                        <a:rPr lang="ru-RU" sz="15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В.И.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Богдашкина С.Е.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Волкова В.В.</a:t>
                      </a:r>
                      <a:endParaRPr lang="ru-RU" sz="15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98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3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история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участники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Афанасьева А.Н.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Самородова М.В.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Левицкая С.Е.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3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технология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1 - участник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1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1 - призер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Башарина И.А.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14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3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МХК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1 - участник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1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1 - призер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Непапушева Л.А.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14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3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обществознание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участники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Самородова М.В.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Афанасьева А.Н.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s://avatars.mds.yandex.net/get-pdb/1871031/070fdeb8-4693-4333-a2f4-e353356a12e4/s1200?webp=fal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1538" y="500042"/>
            <a:ext cx="65723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</a:rPr>
              <a:t>Всероссийский конкурс </a:t>
            </a:r>
            <a:r>
              <a:rPr lang="ru-RU" sz="3200" b="1" i="1" dirty="0" smtClean="0">
                <a:solidFill>
                  <a:srgbClr val="C00000"/>
                </a:solidFill>
              </a:rPr>
              <a:t>сочинений</a:t>
            </a:r>
            <a:endParaRPr lang="ru-RU" sz="3200" b="1" i="1" dirty="0" smtClean="0">
              <a:solidFill>
                <a:srgbClr val="C00000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714348" y="1285860"/>
          <a:ext cx="8072494" cy="4956483"/>
        </p:xfrm>
        <a:graphic>
          <a:graphicData uri="http://schemas.openxmlformats.org/drawingml/2006/table">
            <a:tbl>
              <a:tblPr/>
              <a:tblGrid>
                <a:gridCol w="2786082"/>
                <a:gridCol w="1143008"/>
                <a:gridCol w="1785950"/>
                <a:gridCol w="2357454"/>
              </a:tblGrid>
              <a:tr h="70806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b="1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Учащийся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100" b="1" i="1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Класс</a:t>
                      </a:r>
                      <a:endParaRPr lang="ru-RU" sz="2100" b="1" i="1" baseline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100" b="1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Статус</a:t>
                      </a:r>
                      <a:endParaRPr lang="ru-RU" sz="2100" b="1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b="1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ФИО учителя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80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 err="1" smtClean="0">
                          <a:latin typeface="Georgia" pitchFamily="18" charset="0"/>
                        </a:rPr>
                        <a:t>Снеговская</a:t>
                      </a:r>
                      <a:r>
                        <a:rPr lang="ru-RU" sz="2400" dirty="0" smtClean="0">
                          <a:latin typeface="Georgia" pitchFamily="18" charset="0"/>
                        </a:rPr>
                        <a:t> А.</a:t>
                      </a:r>
                      <a:endParaRPr lang="ru-RU" sz="2400" dirty="0"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9</a:t>
                      </a:r>
                      <a:r>
                        <a:rPr lang="ru-RU" sz="2400" baseline="30000" dirty="0" smtClean="0"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Б</a:t>
                      </a:r>
                      <a:endParaRPr lang="ru-RU" sz="2400" baseline="30000" dirty="0"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участник</a:t>
                      </a:r>
                      <a:endParaRPr lang="ru-RU" sz="2400" dirty="0"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 smtClean="0"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Воробьева </a:t>
                      </a:r>
                      <a:r>
                        <a:rPr lang="ru-RU" sz="2300" dirty="0"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Т.В.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80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Georgia" pitchFamily="18" charset="0"/>
                        </a:rPr>
                        <a:t>Тер-Степанова Т.</a:t>
                      </a:r>
                      <a:endParaRPr lang="ru-RU" sz="2400" dirty="0"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9</a:t>
                      </a:r>
                      <a:r>
                        <a:rPr lang="ru-RU" sz="2400" baseline="30000" dirty="0" smtClean="0"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Б</a:t>
                      </a:r>
                      <a:endParaRPr lang="ru-RU" sz="2400" baseline="30000" dirty="0"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участник</a:t>
                      </a:r>
                      <a:endParaRPr lang="ru-RU" sz="2400" dirty="0"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 smtClean="0"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Воробьева </a:t>
                      </a:r>
                      <a:r>
                        <a:rPr lang="ru-RU" sz="2300" dirty="0"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Т.В.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80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Georgia" pitchFamily="18" charset="0"/>
                        </a:rPr>
                        <a:t>Дегтярева А.</a:t>
                      </a:r>
                      <a:endParaRPr lang="ru-RU" sz="2400" dirty="0"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9</a:t>
                      </a:r>
                      <a:r>
                        <a:rPr lang="ru-RU" sz="2400" baseline="30000" dirty="0" smtClean="0"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Б</a:t>
                      </a:r>
                      <a:endParaRPr lang="ru-RU" sz="2400" baseline="30000" dirty="0"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участник</a:t>
                      </a:r>
                      <a:endParaRPr lang="ru-RU" sz="2400" dirty="0"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 smtClean="0"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Воробьева </a:t>
                      </a:r>
                      <a:r>
                        <a:rPr lang="ru-RU" sz="2300" dirty="0"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Т.В.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80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Georgia" pitchFamily="18" charset="0"/>
                        </a:rPr>
                        <a:t>Андриенко Д.</a:t>
                      </a:r>
                      <a:endParaRPr lang="ru-RU" sz="2400" dirty="0"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  <a:r>
                        <a:rPr lang="ru-RU" sz="2400" baseline="30000" dirty="0" smtClean="0"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Б</a:t>
                      </a:r>
                      <a:endParaRPr lang="ru-RU" sz="2400" baseline="30000" dirty="0"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участник</a:t>
                      </a:r>
                      <a:endParaRPr lang="ru-RU" sz="2400" dirty="0"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 smtClean="0"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Телегина Н.В.</a:t>
                      </a:r>
                      <a:endParaRPr lang="ru-RU" sz="2300" dirty="0"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80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Georgia" pitchFamily="18" charset="0"/>
                        </a:rPr>
                        <a:t>Пугачева Д.</a:t>
                      </a:r>
                      <a:endParaRPr lang="ru-RU" sz="2400" dirty="0"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  <a:r>
                        <a:rPr lang="ru-RU" sz="2400" baseline="30000" dirty="0" smtClean="0"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Б</a:t>
                      </a:r>
                      <a:endParaRPr lang="ru-RU" sz="2400" baseline="30000" dirty="0"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участник</a:t>
                      </a:r>
                      <a:endParaRPr lang="ru-RU" sz="2400" dirty="0"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 smtClean="0"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Телегина Н.В.</a:t>
                      </a:r>
                      <a:endParaRPr lang="ru-RU" sz="2300" dirty="0"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80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Georgia" pitchFamily="18" charset="0"/>
                        </a:rPr>
                        <a:t>Серова В. </a:t>
                      </a:r>
                      <a:endParaRPr lang="ru-RU" sz="2400" dirty="0"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r>
                        <a:rPr lang="ru-RU" sz="2400" baseline="30000" dirty="0" smtClean="0"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А</a:t>
                      </a:r>
                      <a:endParaRPr lang="ru-RU" sz="2400" baseline="30000" dirty="0"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участник</a:t>
                      </a:r>
                      <a:endParaRPr lang="ru-RU" sz="2400" dirty="0"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 smtClean="0"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Жулькина М.М.</a:t>
                      </a:r>
                      <a:endParaRPr lang="ru-RU" sz="2300" dirty="0"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1871031/070fdeb8-4693-4333-a2f4-e353356a12e4/s1200?webp=fal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00100" y="573597"/>
            <a:ext cx="7858180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100" b="1" i="1" dirty="0" smtClean="0">
                <a:solidFill>
                  <a:srgbClr val="C00000"/>
                </a:solidFill>
              </a:rPr>
              <a:t>Конкурс сочинений «Письмо фронтовику</a:t>
            </a:r>
            <a:r>
              <a:rPr lang="ru-RU" sz="3100" b="1" i="1" dirty="0" smtClean="0">
                <a:solidFill>
                  <a:srgbClr val="C00000"/>
                </a:solidFill>
              </a:rPr>
              <a:t>»</a:t>
            </a:r>
            <a:endParaRPr lang="ru-RU" sz="3100" b="1" i="1" dirty="0" smtClean="0">
              <a:solidFill>
                <a:srgbClr val="C0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785786" y="1643050"/>
          <a:ext cx="8072494" cy="3767281"/>
        </p:xfrm>
        <a:graphic>
          <a:graphicData uri="http://schemas.openxmlformats.org/drawingml/2006/table">
            <a:tbl>
              <a:tblPr/>
              <a:tblGrid>
                <a:gridCol w="2786082"/>
                <a:gridCol w="1143008"/>
                <a:gridCol w="1785950"/>
                <a:gridCol w="2357454"/>
              </a:tblGrid>
              <a:tr h="70806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b="1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Учащийся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100" b="1" i="1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Класс</a:t>
                      </a:r>
                      <a:endParaRPr lang="ru-RU" sz="2100" b="1" i="1" baseline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100" b="1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Статус</a:t>
                      </a:r>
                      <a:endParaRPr lang="ru-RU" sz="2100" b="1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b="1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ФИО учителя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4803">
                <a:tc>
                  <a:txBody>
                    <a:bodyPr/>
                    <a:lstStyle/>
                    <a:p>
                      <a:pPr indent="180000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Georgia" pitchFamily="18" charset="0"/>
                        </a:rPr>
                        <a:t>Яковлев </a:t>
                      </a:r>
                      <a:r>
                        <a:rPr lang="ru-RU" sz="2400" baseline="0" dirty="0" smtClean="0">
                          <a:latin typeface="Georgia" pitchFamily="18" charset="0"/>
                        </a:rPr>
                        <a:t> </a:t>
                      </a:r>
                      <a:r>
                        <a:rPr lang="ru-RU" sz="2400" dirty="0" smtClean="0">
                          <a:latin typeface="Georgia" pitchFamily="18" charset="0"/>
                        </a:rPr>
                        <a:t>А.</a:t>
                      </a:r>
                      <a:endParaRPr lang="ru-RU" sz="2400" dirty="0"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r>
                        <a:rPr lang="ru-RU" sz="2400" baseline="30000" dirty="0" smtClean="0"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А</a:t>
                      </a:r>
                      <a:endParaRPr lang="ru-RU" sz="2400" baseline="30000" dirty="0"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FF0000"/>
                          </a:solidFill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победитель</a:t>
                      </a:r>
                      <a:endParaRPr lang="ru-RU" sz="2400" dirty="0">
                        <a:solidFill>
                          <a:srgbClr val="FF0000"/>
                        </a:solidFill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dirty="0" smtClean="0">
                          <a:solidFill>
                            <a:srgbClr val="FF0000"/>
                          </a:solidFill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Жулькина М.М.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4803">
                <a:tc>
                  <a:txBody>
                    <a:bodyPr/>
                    <a:lstStyle/>
                    <a:p>
                      <a:pPr indent="180000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Georgia" pitchFamily="18" charset="0"/>
                        </a:rPr>
                        <a:t>Размахов А.</a:t>
                      </a:r>
                      <a:endParaRPr lang="ru-RU" sz="2400" dirty="0"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r>
                        <a:rPr lang="ru-RU" sz="2400" baseline="30000" dirty="0" smtClean="0"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А</a:t>
                      </a:r>
                      <a:endParaRPr lang="ru-RU" sz="2400" baseline="30000" dirty="0"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участник</a:t>
                      </a:r>
                      <a:endParaRPr lang="ru-RU" sz="2400" dirty="0"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 smtClean="0"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Воробьева </a:t>
                      </a:r>
                      <a:r>
                        <a:rPr lang="ru-RU" sz="2300" dirty="0"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Т.В.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4803">
                <a:tc>
                  <a:txBody>
                    <a:bodyPr/>
                    <a:lstStyle/>
                    <a:p>
                      <a:pPr indent="180000">
                        <a:spcAft>
                          <a:spcPts val="0"/>
                        </a:spcAft>
                      </a:pPr>
                      <a:r>
                        <a:rPr lang="ru-RU" sz="2400" dirty="0" err="1" smtClean="0">
                          <a:latin typeface="Georgia" pitchFamily="18" charset="0"/>
                        </a:rPr>
                        <a:t>Сармаев</a:t>
                      </a:r>
                      <a:r>
                        <a:rPr lang="ru-RU" sz="2400" dirty="0" smtClean="0">
                          <a:latin typeface="Georgia" pitchFamily="18" charset="0"/>
                        </a:rPr>
                        <a:t> В.</a:t>
                      </a:r>
                      <a:endParaRPr lang="ru-RU" sz="2400" dirty="0"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r>
                        <a:rPr lang="ru-RU" sz="2400" baseline="30000" dirty="0" smtClean="0"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А</a:t>
                      </a:r>
                      <a:endParaRPr lang="ru-RU" sz="2400" baseline="30000" dirty="0"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участник</a:t>
                      </a:r>
                      <a:endParaRPr lang="ru-RU" sz="2400" dirty="0"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 smtClean="0"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Воробьева </a:t>
                      </a:r>
                      <a:r>
                        <a:rPr lang="ru-RU" sz="2300" dirty="0"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Т.В.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4803">
                <a:tc>
                  <a:txBody>
                    <a:bodyPr/>
                    <a:lstStyle/>
                    <a:p>
                      <a:pPr indent="180000">
                        <a:spcAft>
                          <a:spcPts val="0"/>
                        </a:spcAft>
                      </a:pPr>
                      <a:r>
                        <a:rPr lang="ru-RU" sz="2400" dirty="0" err="1" smtClean="0">
                          <a:latin typeface="Georgia" pitchFamily="18" charset="0"/>
                        </a:rPr>
                        <a:t>Баранихина</a:t>
                      </a:r>
                      <a:r>
                        <a:rPr lang="ru-RU" sz="2400" dirty="0" smtClean="0">
                          <a:latin typeface="Georgia" pitchFamily="18" charset="0"/>
                        </a:rPr>
                        <a:t> В. </a:t>
                      </a:r>
                      <a:endParaRPr lang="ru-RU" sz="2400" dirty="0"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9</a:t>
                      </a:r>
                      <a:r>
                        <a:rPr lang="ru-RU" sz="2400" baseline="30000" dirty="0" smtClean="0"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участник</a:t>
                      </a:r>
                      <a:endParaRPr lang="ru-RU" sz="2400" dirty="0"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 smtClean="0"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Воробьева </a:t>
                      </a:r>
                      <a:r>
                        <a:rPr lang="ru-RU" sz="2300" dirty="0"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Т.В.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avatars.mds.yandex.net/get-pdb/1871031/070fdeb8-4693-4333-a2f4-e353356a12e4/s1200?webp=fal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85786" y="413073"/>
            <a:ext cx="821533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i="1" dirty="0" smtClean="0">
                <a:solidFill>
                  <a:srgbClr val="C00000"/>
                </a:solidFill>
              </a:rPr>
              <a:t>«Великая Победа – Великая Память»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14348" y="2005604"/>
            <a:ext cx="80010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i="1" dirty="0" smtClean="0">
                <a:solidFill>
                  <a:srgbClr val="002060"/>
                </a:solidFill>
              </a:rPr>
              <a:t>Конкурс чтецов</a:t>
            </a:r>
          </a:p>
          <a:p>
            <a:r>
              <a:rPr lang="ru-RU" sz="2600" b="1" i="1" dirty="0" smtClean="0">
                <a:solidFill>
                  <a:srgbClr val="002060"/>
                </a:solidFill>
              </a:rPr>
              <a:t>                       «Памяти предков будьте достойны»</a:t>
            </a:r>
            <a:endParaRPr lang="ru-RU" sz="2600" dirty="0">
              <a:solidFill>
                <a:srgbClr val="002060"/>
              </a:solidFill>
            </a:endParaRP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 cstate="print"/>
          <a:srcRect r="8268"/>
          <a:stretch>
            <a:fillRect/>
          </a:stretch>
        </p:blipFill>
        <p:spPr bwMode="auto">
          <a:xfrm>
            <a:off x="4857752" y="3357562"/>
            <a:ext cx="3962842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785786" y="1076910"/>
            <a:ext cx="800105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i="1" dirty="0" smtClean="0">
                <a:solidFill>
                  <a:srgbClr val="002060"/>
                </a:solidFill>
              </a:rPr>
              <a:t>Тематический урок</a:t>
            </a:r>
          </a:p>
          <a:p>
            <a:r>
              <a:rPr lang="ru-RU" sz="2600" b="1" i="1" dirty="0" smtClean="0">
                <a:solidFill>
                  <a:srgbClr val="002060"/>
                </a:solidFill>
              </a:rPr>
              <a:t>                       «Героическая история России в стихах»</a:t>
            </a:r>
            <a:endParaRPr lang="ru-RU" sz="2600" dirty="0">
              <a:solidFill>
                <a:srgbClr val="002060"/>
              </a:solidFill>
            </a:endParaRPr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4" cstate="print"/>
          <a:srcRect l="9922"/>
          <a:stretch>
            <a:fillRect/>
          </a:stretch>
        </p:blipFill>
        <p:spPr bwMode="auto">
          <a:xfrm>
            <a:off x="823504" y="2975082"/>
            <a:ext cx="3891372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1871031/070fdeb8-4693-4333-a2f4-e353356a12e4/s1200?webp=fal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85786" y="413073"/>
            <a:ext cx="821533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i="1" dirty="0" smtClean="0">
                <a:solidFill>
                  <a:srgbClr val="C00000"/>
                </a:solidFill>
              </a:rPr>
              <a:t>Международный день школьных библиотек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14348" y="2005604"/>
            <a:ext cx="80010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i="1" dirty="0" smtClean="0">
                <a:solidFill>
                  <a:srgbClr val="002060"/>
                </a:solidFill>
              </a:rPr>
              <a:t>Интерактивные занятия</a:t>
            </a:r>
          </a:p>
          <a:p>
            <a:r>
              <a:rPr lang="ru-RU" sz="2600" b="1" i="1" dirty="0" smtClean="0">
                <a:solidFill>
                  <a:srgbClr val="002060"/>
                </a:solidFill>
              </a:rPr>
              <a:t>                       «Путешествие в историю библиотек»</a:t>
            </a:r>
            <a:endParaRPr lang="ru-RU" sz="26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5786" y="1076910"/>
            <a:ext cx="800105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i="1" dirty="0" smtClean="0">
                <a:solidFill>
                  <a:srgbClr val="002060"/>
                </a:solidFill>
              </a:rPr>
              <a:t>Тематические уроки</a:t>
            </a:r>
          </a:p>
          <a:p>
            <a:r>
              <a:rPr lang="ru-RU" sz="2600" b="1" i="1" dirty="0" smtClean="0">
                <a:solidFill>
                  <a:srgbClr val="002060"/>
                </a:solidFill>
              </a:rPr>
              <a:t>         «Знаменитые писатели в Сергиевском Посаде»</a:t>
            </a:r>
            <a:endParaRPr lang="ru-RU" sz="2600" dirty="0">
              <a:solidFill>
                <a:srgbClr val="002060"/>
              </a:solidFill>
            </a:endParaRPr>
          </a:p>
        </p:txBody>
      </p:sp>
      <p:pic>
        <p:nvPicPr>
          <p:cNvPr id="6" name="Picture 2" descr="https://xn---1-1lcqo7b.xn--p1ai/news/2019_2020/102019/25102019/images/20191024_094600.jpg"/>
          <p:cNvPicPr>
            <a:picLocks noChangeAspect="1" noChangeArrowheads="1"/>
          </p:cNvPicPr>
          <p:nvPr/>
        </p:nvPicPr>
        <p:blipFill>
          <a:blip r:embed="rId3" cstate="print"/>
          <a:srcRect r="9999"/>
          <a:stretch>
            <a:fillRect/>
          </a:stretch>
        </p:blipFill>
        <p:spPr bwMode="auto">
          <a:xfrm>
            <a:off x="642910" y="3000372"/>
            <a:ext cx="3857652" cy="3214686"/>
          </a:xfrm>
          <a:prstGeom prst="rect">
            <a:avLst/>
          </a:prstGeom>
          <a:noFill/>
        </p:spPr>
      </p:pic>
      <p:pic>
        <p:nvPicPr>
          <p:cNvPr id="7" name="Picture 4" descr="https://xn---1-1lcqo7b.xn--p1ai/news/2019_2020/102019/25102019/images/IMG-20191104-WA0000.jpg"/>
          <p:cNvPicPr>
            <a:picLocks noChangeAspect="1" noChangeArrowheads="1"/>
          </p:cNvPicPr>
          <p:nvPr/>
        </p:nvPicPr>
        <p:blipFill>
          <a:blip r:embed="rId4"/>
          <a:srcRect t="31755" b="13442"/>
          <a:stretch>
            <a:fillRect/>
          </a:stretch>
        </p:blipFill>
        <p:spPr bwMode="auto">
          <a:xfrm>
            <a:off x="4643438" y="3357562"/>
            <a:ext cx="4301698" cy="3143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1871031/070fdeb8-4693-4333-a2f4-e353356a12e4/s1200?webp=fal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00100" y="573597"/>
            <a:ext cx="78581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</a:rPr>
              <a:t>Региональный конкурс чтецов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</a:rPr>
              <a:t>«Молодежь читает Бокова</a:t>
            </a:r>
            <a:r>
              <a:rPr lang="ru-RU" sz="2800" b="1" i="1" dirty="0" smtClean="0">
                <a:solidFill>
                  <a:srgbClr val="C00000"/>
                </a:solidFill>
              </a:rPr>
              <a:t>»</a:t>
            </a:r>
            <a:endParaRPr lang="ru-RU" sz="2800" b="1" i="1" dirty="0" smtClean="0">
              <a:solidFill>
                <a:srgbClr val="C0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785786" y="1785926"/>
          <a:ext cx="8072494" cy="4532084"/>
        </p:xfrm>
        <a:graphic>
          <a:graphicData uri="http://schemas.openxmlformats.org/drawingml/2006/table">
            <a:tbl>
              <a:tblPr/>
              <a:tblGrid>
                <a:gridCol w="2786082"/>
                <a:gridCol w="1143008"/>
                <a:gridCol w="1785950"/>
                <a:gridCol w="2357454"/>
              </a:tblGrid>
              <a:tr h="70806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b="1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Учащийся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100" b="1" i="1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Класс</a:t>
                      </a:r>
                      <a:endParaRPr lang="ru-RU" sz="2100" b="1" i="1" baseline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100" b="1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Статус</a:t>
                      </a:r>
                      <a:endParaRPr lang="ru-RU" sz="2100" b="1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b="1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ФИО учителя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4803">
                <a:tc>
                  <a:txBody>
                    <a:bodyPr/>
                    <a:lstStyle/>
                    <a:p>
                      <a:pPr indent="180000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Лукошко И.</a:t>
                      </a:r>
                      <a:endParaRPr lang="ru-RU" sz="2400" dirty="0">
                        <a:solidFill>
                          <a:schemeClr val="tx1"/>
                        </a:solidFill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r>
                        <a:rPr lang="ru-RU" sz="2400" baseline="30000" dirty="0" smtClean="0">
                          <a:solidFill>
                            <a:schemeClr val="tx1"/>
                          </a:solidFill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2400" baseline="30000" dirty="0">
                        <a:solidFill>
                          <a:schemeClr val="tx1"/>
                        </a:solidFill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участник</a:t>
                      </a:r>
                      <a:endParaRPr lang="ru-RU" sz="2400" dirty="0">
                        <a:solidFill>
                          <a:schemeClr val="tx1"/>
                        </a:solidFill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dirty="0" err="1" smtClean="0">
                          <a:solidFill>
                            <a:schemeClr val="tx1"/>
                          </a:solidFill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Шуткова</a:t>
                      </a:r>
                      <a:r>
                        <a:rPr lang="ru-RU" sz="2300" dirty="0" smtClean="0">
                          <a:solidFill>
                            <a:schemeClr val="tx1"/>
                          </a:solidFill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 М.А.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4803">
                <a:tc>
                  <a:txBody>
                    <a:bodyPr/>
                    <a:lstStyle/>
                    <a:p>
                      <a:pPr indent="180000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Никифорова В.</a:t>
                      </a:r>
                      <a:endParaRPr lang="ru-RU" sz="2400" dirty="0">
                        <a:solidFill>
                          <a:schemeClr val="tx1"/>
                        </a:solidFill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r>
                        <a:rPr lang="ru-RU" sz="2400" baseline="30000" dirty="0" smtClean="0">
                          <a:solidFill>
                            <a:schemeClr val="tx1"/>
                          </a:solidFill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2400" baseline="30000" dirty="0">
                        <a:solidFill>
                          <a:schemeClr val="tx1"/>
                        </a:solidFill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участник</a:t>
                      </a:r>
                      <a:endParaRPr lang="ru-RU" sz="2400" dirty="0">
                        <a:solidFill>
                          <a:schemeClr val="tx1"/>
                        </a:solidFill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dirty="0" err="1" smtClean="0">
                          <a:solidFill>
                            <a:schemeClr val="tx1"/>
                          </a:solidFill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Шуткова</a:t>
                      </a:r>
                      <a:r>
                        <a:rPr lang="ru-RU" sz="2300" dirty="0" smtClean="0">
                          <a:solidFill>
                            <a:schemeClr val="tx1"/>
                          </a:solidFill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 М.А.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4803">
                <a:tc>
                  <a:txBody>
                    <a:bodyPr/>
                    <a:lstStyle/>
                    <a:p>
                      <a:pPr indent="180000">
                        <a:spcAft>
                          <a:spcPts val="0"/>
                        </a:spcAft>
                      </a:pP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Калабина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 К.</a:t>
                      </a:r>
                      <a:endParaRPr lang="ru-RU" sz="2400" dirty="0">
                        <a:solidFill>
                          <a:schemeClr val="tx1"/>
                        </a:solidFill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r>
                        <a:rPr lang="ru-RU" sz="2400" baseline="30000" dirty="0" smtClean="0">
                          <a:solidFill>
                            <a:schemeClr val="tx1"/>
                          </a:solidFill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А</a:t>
                      </a:r>
                      <a:endParaRPr lang="ru-RU" sz="2400" baseline="30000" dirty="0">
                        <a:solidFill>
                          <a:schemeClr val="tx1"/>
                        </a:solidFill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участник</a:t>
                      </a:r>
                      <a:endParaRPr lang="ru-RU" sz="2400" dirty="0">
                        <a:solidFill>
                          <a:schemeClr val="tx1"/>
                        </a:solidFill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 smtClean="0">
                          <a:solidFill>
                            <a:schemeClr val="tx1"/>
                          </a:solidFill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Воробьева </a:t>
                      </a:r>
                      <a:r>
                        <a:rPr lang="ru-RU" sz="2300" dirty="0">
                          <a:solidFill>
                            <a:schemeClr val="tx1"/>
                          </a:solidFill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Т.В.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4803">
                <a:tc>
                  <a:txBody>
                    <a:bodyPr/>
                    <a:lstStyle/>
                    <a:p>
                      <a:pPr indent="180000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Седова Е. </a:t>
                      </a:r>
                      <a:endParaRPr lang="ru-RU" sz="2400" dirty="0">
                        <a:solidFill>
                          <a:schemeClr val="tx1"/>
                        </a:solidFill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r>
                        <a:rPr lang="ru-RU" sz="2400" baseline="30000" dirty="0" smtClean="0">
                          <a:solidFill>
                            <a:schemeClr val="tx1"/>
                          </a:solidFill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участник</a:t>
                      </a:r>
                      <a:endParaRPr lang="ru-RU" sz="2400" dirty="0">
                        <a:solidFill>
                          <a:schemeClr val="tx1"/>
                        </a:solidFill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 smtClean="0">
                          <a:solidFill>
                            <a:schemeClr val="tx1"/>
                          </a:solidFill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Воробьева </a:t>
                      </a:r>
                      <a:r>
                        <a:rPr lang="ru-RU" sz="2300" dirty="0">
                          <a:solidFill>
                            <a:schemeClr val="tx1"/>
                          </a:solidFill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Т.В.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4803">
                <a:tc>
                  <a:txBody>
                    <a:bodyPr/>
                    <a:lstStyle/>
                    <a:p>
                      <a:pPr indent="180000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Georgia" pitchFamily="18" charset="0"/>
                        </a:rPr>
                        <a:t>Андриенко Д.</a:t>
                      </a:r>
                      <a:endParaRPr lang="ru-RU" sz="2400" dirty="0"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  <a:r>
                        <a:rPr lang="ru-RU" sz="2400" baseline="30000" dirty="0" smtClean="0"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Б</a:t>
                      </a:r>
                      <a:endParaRPr lang="ru-RU" sz="2400" baseline="30000" dirty="0"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участник</a:t>
                      </a:r>
                      <a:endParaRPr lang="ru-RU" sz="2400" dirty="0"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 smtClean="0"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Телегина Н.В.</a:t>
                      </a:r>
                      <a:endParaRPr lang="ru-RU" sz="2300" dirty="0"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vatars.mds.yandex.net/get-pdb/1778557/85222c1f-7e65-4358-92b5-c1cf00f14c0c/s12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285852" y="214290"/>
            <a:ext cx="75724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Monotype Corsiva" pitchFamily="66" charset="0"/>
              </a:rPr>
              <a:t>Тема работы методического объединения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85886" y="1698390"/>
            <a:ext cx="707239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«Развитие предметно-методических компетенций педагогов, преподающих учебные предметы гуманитарного цикла, в условиях 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обновления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содержания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образования</a:t>
            </a:r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avatars.mds.yandex.net/get-pdb/1871031/070fdeb8-4693-4333-a2f4-e353356a12e4/s1200?webp=fal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857224" y="357166"/>
            <a:ext cx="78581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</a:rPr>
              <a:t>Чемпионат по финансовой грамотности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4507" y="1142984"/>
            <a:ext cx="4133245" cy="3099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/>
          <a:srcRect l="18145" t="5953" b="10702"/>
          <a:stretch>
            <a:fillRect/>
          </a:stretch>
        </p:blipFill>
        <p:spPr bwMode="auto">
          <a:xfrm>
            <a:off x="4929190" y="1142984"/>
            <a:ext cx="392905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5"/>
          <a:srcRect t="13115" r="12705" b="12470"/>
          <a:stretch>
            <a:fillRect/>
          </a:stretch>
        </p:blipFill>
        <p:spPr bwMode="auto">
          <a:xfrm>
            <a:off x="2714612" y="3857628"/>
            <a:ext cx="435771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avatars.mds.yandex.net/get-pdb/1871031/070fdeb8-4693-4333-a2f4-e353356a12e4/s1200?webp=fal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857224" y="357166"/>
            <a:ext cx="78581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00000"/>
                </a:solidFill>
              </a:rPr>
              <a:t>XII</a:t>
            </a:r>
            <a:r>
              <a:rPr lang="ru-RU" sz="2800" b="1" i="1" dirty="0" smtClean="0">
                <a:solidFill>
                  <a:srgbClr val="C00000"/>
                </a:solidFill>
              </a:rPr>
              <a:t>  Сергиевские  педагогические  чтения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/>
          <a:srcRect t="33984" r="13965" b="34375"/>
          <a:stretch>
            <a:fillRect/>
          </a:stretch>
        </p:blipFill>
        <p:spPr bwMode="auto">
          <a:xfrm>
            <a:off x="1357290" y="1071546"/>
            <a:ext cx="7311862" cy="4780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4143380"/>
            <a:ext cx="1896323" cy="2528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1871031/070fdeb8-4693-4333-a2f4-e353356a12e4/s1200?webp=fal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57224" y="500042"/>
            <a:ext cx="78581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</a:rPr>
              <a:t>Вокальный конкурс «Рождественская звезда»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2976" y="1214422"/>
            <a:ext cx="2143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Georgia" pitchFamily="18" charset="0"/>
              </a:rPr>
              <a:t>Призеры:</a:t>
            </a:r>
            <a:endParaRPr lang="ru-RU" sz="2800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86446" y="5500702"/>
            <a:ext cx="24677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Ефимова М.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71604" y="2000240"/>
            <a:ext cx="246939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Логинова А.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Осипова А.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71934" y="3143248"/>
            <a:ext cx="311437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Серова В.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Серова С.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Кривая Е.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Непапушева М.</a:t>
            </a:r>
          </a:p>
        </p:txBody>
      </p:sp>
      <p:pic>
        <p:nvPicPr>
          <p:cNvPr id="55300" name="Picture 4" descr="https://www.clipartmax.com/png/full/460-4604704_estrella-dtransparente-clipart-star-of-bethlehe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1142984"/>
            <a:ext cx="2264796" cy="3385686"/>
          </a:xfrm>
          <a:prstGeom prst="rect">
            <a:avLst/>
          </a:prstGeom>
          <a:noFill/>
        </p:spPr>
      </p:pic>
      <p:pic>
        <p:nvPicPr>
          <p:cNvPr id="55304" name="Picture 8" descr="http://novigator.rcvrrt.ru/upload/iblock/306/306abe30bd732564660d3528d7ba95b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3500438"/>
            <a:ext cx="2857520" cy="3000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avatars.mds.yandex.net/get-pdb/1871031/070fdeb8-4693-4333-a2f4-e353356a12e4/s1200?webp=fal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85786" y="262574"/>
            <a:ext cx="78581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</a:rPr>
              <a:t>Квест-игра «Битва за Москву»</a:t>
            </a:r>
          </a:p>
        </p:txBody>
      </p:sp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857232"/>
            <a:ext cx="384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857232"/>
            <a:ext cx="384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3786190"/>
            <a:ext cx="384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3786190"/>
            <a:ext cx="384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s://fs00.infourok.ru/images/doc/264/269275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s://myslide.ru/documents_4/5bd7925046193ba51b6eddb074d75594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57158" y="642918"/>
            <a:ext cx="1928826" cy="81203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Цель:</a:t>
            </a:r>
            <a:endParaRPr kumimoji="0" lang="ru-RU" sz="32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71604" y="1142984"/>
            <a:ext cx="70009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создание условий для оптимального развития детей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57158" y="1714488"/>
            <a:ext cx="2286016" cy="81203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Задачи:</a:t>
            </a:r>
            <a:endParaRPr kumimoji="0" lang="ru-RU" sz="32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688" y="2428868"/>
            <a:ext cx="8858312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  выявление одарённых детей с использованием различных диагностик;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  использование на уроке дифференциации на основе индивидуальных особенностей детей;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  отбор средств обучения, способствующих развитию самостоятельности мышления, инициативности и научно-исследовательских навыков, творчества в урочной и внеурочной деятельности;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  организация разнообразной внеурочной и внешкольной  деятельности;</a:t>
            </a:r>
          </a:p>
          <a:p>
            <a:pPr>
              <a:buFont typeface="Arial" pitchFamily="34" charset="0"/>
              <a:buChar char="•"/>
            </a:pP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  развитие у одарённых детей качественно высокого уровня </a:t>
            </a:r>
            <a:r>
              <a:rPr lang="ru-RU" sz="2100" dirty="0" err="1" smtClean="0">
                <a:latin typeface="Times New Roman" pitchFamily="18" charset="0"/>
                <a:cs typeface="Times New Roman" pitchFamily="18" charset="0"/>
              </a:rPr>
              <a:t>представле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r>
              <a:rPr lang="ru-RU" sz="2100" dirty="0" err="1" smtClean="0">
                <a:latin typeface="Times New Roman" pitchFamily="18" charset="0"/>
                <a:cs typeface="Times New Roman" pitchFamily="18" charset="0"/>
              </a:rPr>
              <a:t>ний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 о картине мира, основанных на общечеловеческих ценностях.</a:t>
            </a:r>
            <a:endParaRPr lang="ru-RU" sz="21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myslide.ru/documents_4/5bd7925046193ba51b6eddb074d75594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642910" y="714356"/>
            <a:ext cx="8286808" cy="81203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Принципы работы с одаренными детьми:</a:t>
            </a:r>
            <a:endParaRPr kumimoji="0" lang="ru-RU" sz="32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1714488"/>
            <a:ext cx="821537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индивидуализация обучения  (наличие индивидуального 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плана обучения учащихся в соответствии с графиком);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принцип опережающего обучения;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принцип комфортности в любой деятельности;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принцип разнообразия предлагаемых возможностей для реализации способностей учащихся;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возрастание роли внеурочной деятельности;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принцип развивающего обучения;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принцип добровольности.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myslide.ru/documents_4/5bd7925046193ba51b6eddb074d75594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28596" y="500042"/>
          <a:ext cx="8358245" cy="5857915"/>
        </p:xfrm>
        <a:graphic>
          <a:graphicData uri="http://schemas.openxmlformats.org/drawingml/2006/table">
            <a:tbl>
              <a:tblPr/>
              <a:tblGrid>
                <a:gridCol w="496529"/>
                <a:gridCol w="3117847"/>
                <a:gridCol w="4743869"/>
              </a:tblGrid>
              <a:tr h="7403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Calibri"/>
                      </a:endParaRPr>
                    </a:p>
                  </a:txBody>
                  <a:tcPr marL="60356" marR="603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</a:rPr>
                        <a:t>Общие особенности одаренных детей</a:t>
                      </a:r>
                      <a:endParaRPr lang="ru-RU" sz="1800" dirty="0">
                        <a:latin typeface="Times New Roman"/>
                        <a:ea typeface="Calibri"/>
                      </a:endParaRPr>
                    </a:p>
                  </a:txBody>
                  <a:tcPr marL="60356" marR="603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</a:rPr>
                        <a:t>Изменения в содержании, организации, формах работы с одаренными учащимися </a:t>
                      </a:r>
                      <a:endParaRPr lang="ru-RU" sz="1800" dirty="0">
                        <a:latin typeface="Times New Roman"/>
                        <a:ea typeface="Calibri"/>
                      </a:endParaRPr>
                    </a:p>
                  </a:txBody>
                  <a:tcPr marL="60356" marR="603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29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</a:rPr>
                        <a:t>1</a:t>
                      </a:r>
                    </a:p>
                  </a:txBody>
                  <a:tcPr marL="60356" marR="603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</a:rPr>
                        <a:t>Способность быстро схватывать смысл принципов, понятий положений.</a:t>
                      </a:r>
                    </a:p>
                  </a:txBody>
                  <a:tcPr marL="60356" marR="603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</a:rPr>
                        <a:t>Расширение  учебного материала для обобщения.</a:t>
                      </a:r>
                    </a:p>
                  </a:txBody>
                  <a:tcPr marL="60356" marR="603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15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</a:rPr>
                        <a:t>2</a:t>
                      </a:r>
                    </a:p>
                  </a:txBody>
                  <a:tcPr marL="60356" marR="603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</a:rPr>
                        <a:t>Потребность сосредотачиваться на заинтересовавших сторонах проблемы и стремлении разобраться в них.</a:t>
                      </a:r>
                    </a:p>
                  </a:txBody>
                  <a:tcPr marL="60356" marR="603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</a:rPr>
                        <a:t>Усиление самостоятельной работы учащихся, задания открытого типа, развитие необходимых познавательных умений. </a:t>
                      </a:r>
                    </a:p>
                  </a:txBody>
                  <a:tcPr marL="60356" marR="603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30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</a:rPr>
                        <a:t>3</a:t>
                      </a:r>
                    </a:p>
                  </a:txBody>
                  <a:tcPr marL="60356" marR="603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</a:rPr>
                        <a:t>Способность подмечать, рассуждать и выдвигать объяснения.</a:t>
                      </a:r>
                    </a:p>
                  </a:txBody>
                  <a:tcPr marL="60356" marR="603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</a:rPr>
                        <a:t>Учитель гораздо больше задает открытых вопросов, помогает в обсуждениях, провоцирует учащихся выходить за пределы первоначальных ответов.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</a:rPr>
                        <a:t>Учитель  внимательно и с интересом выслушивает ответы, но не оценивает, а показывает, что  принимает их. Такое поведение приводит тому, что учащиеся больше взаимодействуют друг с другом и меньше зависят от учителя.</a:t>
                      </a:r>
                    </a:p>
                  </a:txBody>
                  <a:tcPr marL="60356" marR="603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myslide.ru/documents_4/5bd7925046193ba51b6eddb074d75594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3250" name="Picture 2" descr="https://cache3.youla.io/files/images/780_780/5d/b6/5db6c8f7a0995d25464f3900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57818" y="357166"/>
            <a:ext cx="3357586" cy="251819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0034" y="620610"/>
            <a:ext cx="45005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С октября 2019г. ведется целенаправленная работа по подготовке учащихся 9 и 11 классов к итоговой аттестации по предметам гуманитарного цикла в форме ОГЭ и ЕГЭ. 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2918460"/>
            <a:ext cx="821537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Проводятся диагностические, тренировочные, письменные работы. Для решения задачи повышения качества образования, формирования опыта подготовки учащихся к государственной итоговой аттестации проводится работа со слабоуспевающими учащимися, устанавливаются причины отставания, ведутся беседы с классным руководителем, родителями, применяется дифференцированный подход при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42976" y="5467665"/>
            <a:ext cx="67151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организации самостоятельной работы на уроке.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http://900igr.net/up/datas/144626/0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900igr.net/up/datai/68941/0002-002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428596" y="1357298"/>
            <a:ext cx="821537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Повышение качества образовательного процесса.</a:t>
            </a: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Совершенствование умения применять системно-деятельностный подход при обучении гуманитарным дисциплинам.</a:t>
            </a: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Проведение нестандартных уроков с использованием современных педагогических технологий с целью повышения познавательного интереса обучающихся к предметам гуманитарного цикла.</a:t>
            </a: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Совершенствование форм и методов организации внеклассной деятельности по гуманитарным дисциплинам.</a:t>
            </a: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Совершенствование работы по развитию интеллектуальных способностей обучающихся, выявление одарённых и склонных к изучению гуманитарных дисциплин детей.</a:t>
            </a: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Организация системной подготовки учащихся 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 предметным олимпиадам,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ВПР, РДР, ОГЭ и ЕГЭ по гуманитарным дисциплинам.</a:t>
            </a: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Анализ результатов образовательной деятельности на заседаниях ШМО. </a:t>
            </a: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Продолжить мониторинг качества и управления профессиональной деятельностью педагогов.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Организовывать повышение квалификации учителей через постоянно действующие формы обучения (курсы повышения квалификации).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428728" y="571480"/>
            <a:ext cx="3714776" cy="81203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Задачи:</a:t>
            </a:r>
            <a:endParaRPr kumimoji="0" lang="ru-RU" sz="4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68941/0002-002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000100" y="857232"/>
            <a:ext cx="3714776" cy="81203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Цель:</a:t>
            </a:r>
            <a:endParaRPr kumimoji="0" lang="ru-RU" sz="4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1857364"/>
            <a:ext cx="8001056" cy="4233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sz="3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Совершенствование </a:t>
            </a:r>
            <a:r>
              <a:rPr lang="ru-RU" sz="3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уровня педагогического мастерства учителей, компетентности в области предметов гуманитарного цикла в условиях реализации ФГОС и модернизации системы образования путем применения активных технологий, способствующих развитию творческой личности учащихся.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68941/0002-002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643042" y="642918"/>
            <a:ext cx="6858048" cy="64291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полугодии проведено 4 заседания МО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85786" y="1142984"/>
            <a:ext cx="814393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 eaLnBrk="0" hangingPunct="0"/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Тематика заседаний отражала основные вопросы:</a:t>
            </a:r>
            <a:endParaRPr lang="ru-RU" sz="21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1599869"/>
            <a:ext cx="8858280" cy="4829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  <a:buFont typeface="Arial" pitchFamily="34" charset="0"/>
              <a:buChar char="•"/>
            </a:pPr>
            <a:r>
              <a:rPr lang="ru-RU" sz="2150" dirty="0" smtClean="0">
                <a:latin typeface="Times New Roman" pitchFamily="18" charset="0"/>
                <a:cs typeface="Times New Roman" pitchFamily="18" charset="0"/>
              </a:rPr>
              <a:t> итоги работы ШМО за 2018-2019 учебный год;</a:t>
            </a:r>
          </a:p>
          <a:p>
            <a:pPr>
              <a:buFont typeface="Arial" pitchFamily="34" charset="0"/>
              <a:buChar char="•"/>
            </a:pPr>
            <a:r>
              <a:rPr lang="ru-RU" sz="2150" dirty="0" smtClean="0">
                <a:latin typeface="Times New Roman" pitchFamily="18" charset="0"/>
                <a:cs typeface="Times New Roman" pitchFamily="18" charset="0"/>
              </a:rPr>
              <a:t> анализ результатов итоговой аттестации по предметам гуманитарного </a:t>
            </a:r>
          </a:p>
          <a:p>
            <a:pPr>
              <a:spcAft>
                <a:spcPts val="500"/>
              </a:spcAft>
            </a:pPr>
            <a:r>
              <a:rPr lang="ru-RU" sz="2150" dirty="0" smtClean="0">
                <a:latin typeface="Times New Roman" pitchFamily="18" charset="0"/>
                <a:cs typeface="Times New Roman" pitchFamily="18" charset="0"/>
              </a:rPr>
              <a:t>  цикла;</a:t>
            </a:r>
          </a:p>
          <a:p>
            <a:pPr>
              <a:buFont typeface="Arial" pitchFamily="34" charset="0"/>
              <a:buChar char="•"/>
            </a:pPr>
            <a:r>
              <a:rPr lang="ru-RU" sz="2150" dirty="0" smtClean="0">
                <a:latin typeface="Times New Roman" pitchFamily="18" charset="0"/>
                <a:cs typeface="Times New Roman" pitchFamily="18" charset="0"/>
              </a:rPr>
              <a:t> согласование и утверждение рабочих программ и программ внеуроч-</a:t>
            </a:r>
          </a:p>
          <a:p>
            <a:pPr>
              <a:spcAft>
                <a:spcPts val="500"/>
              </a:spcAft>
            </a:pPr>
            <a:r>
              <a:rPr lang="ru-RU" sz="2150" dirty="0" smtClean="0">
                <a:latin typeface="Times New Roman" pitchFamily="18" charset="0"/>
                <a:cs typeface="Times New Roman" pitchFamily="18" charset="0"/>
              </a:rPr>
              <a:t>  ной деятельности;</a:t>
            </a:r>
          </a:p>
          <a:p>
            <a:pPr>
              <a:spcAft>
                <a:spcPts val="500"/>
              </a:spcAft>
              <a:buFont typeface="Arial" pitchFamily="34" charset="0"/>
              <a:buChar char="•"/>
            </a:pPr>
            <a:r>
              <a:rPr lang="ru-RU" sz="2150" dirty="0" smtClean="0">
                <a:latin typeface="Times New Roman" pitchFamily="18" charset="0"/>
                <a:cs typeface="Times New Roman" pitchFamily="18" charset="0"/>
              </a:rPr>
              <a:t> задачи на 2019-2020 учебный год;</a:t>
            </a:r>
          </a:p>
          <a:p>
            <a:pPr>
              <a:buFont typeface="Arial" pitchFamily="34" charset="0"/>
              <a:buChar char="•"/>
            </a:pPr>
            <a:r>
              <a:rPr lang="ru-RU" sz="2150" dirty="0" smtClean="0">
                <a:latin typeface="Times New Roman" pitchFamily="18" charset="0"/>
                <a:cs typeface="Times New Roman" pitchFamily="18" charset="0"/>
              </a:rPr>
              <a:t> организация работы с одарёнными и слабоуспевающими учащимися</a:t>
            </a:r>
          </a:p>
          <a:p>
            <a:pPr>
              <a:spcAft>
                <a:spcPts val="500"/>
              </a:spcAft>
            </a:pPr>
            <a:r>
              <a:rPr lang="ru-RU" sz="2150" dirty="0" smtClean="0">
                <a:latin typeface="Times New Roman" pitchFamily="18" charset="0"/>
                <a:cs typeface="Times New Roman" pitchFamily="18" charset="0"/>
              </a:rPr>
              <a:t>  на уроках и во внеурочной деятельности;</a:t>
            </a:r>
          </a:p>
          <a:p>
            <a:pPr>
              <a:spcAft>
                <a:spcPts val="500"/>
              </a:spcAft>
              <a:buFont typeface="Arial" pitchFamily="34" charset="0"/>
              <a:buChar char="•"/>
            </a:pPr>
            <a:r>
              <a:rPr lang="ru-RU" sz="21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организация участия детей в различного уровня конкурсах, олимпиадах;</a:t>
            </a:r>
          </a:p>
          <a:p>
            <a:pPr>
              <a:buFont typeface="Arial" pitchFamily="34" charset="0"/>
              <a:buChar char="•"/>
            </a:pPr>
            <a:r>
              <a:rPr lang="ru-RU" sz="2150" dirty="0" smtClean="0">
                <a:latin typeface="Times New Roman" pitchFamily="18" charset="0"/>
                <a:cs typeface="Times New Roman" pitchFamily="18" charset="0"/>
              </a:rPr>
              <a:t> подготовка учащихся 9 и 11 классов к итоговой аттестации в форме </a:t>
            </a:r>
          </a:p>
          <a:p>
            <a:r>
              <a:rPr lang="ru-RU" sz="2150" dirty="0" smtClean="0">
                <a:latin typeface="Times New Roman" pitchFamily="18" charset="0"/>
                <a:cs typeface="Times New Roman" pitchFamily="18" charset="0"/>
              </a:rPr>
              <a:t>  итогового сочинения, итогового собеседования, ОГЭ и ЕГЭ по </a:t>
            </a:r>
            <a:r>
              <a:rPr lang="ru-RU" sz="2150" dirty="0" err="1" smtClean="0">
                <a:latin typeface="Times New Roman" pitchFamily="18" charset="0"/>
                <a:cs typeface="Times New Roman" pitchFamily="18" charset="0"/>
              </a:rPr>
              <a:t>предме</a:t>
            </a:r>
            <a:r>
              <a:rPr lang="ru-RU" sz="2150" dirty="0" smtClean="0"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>
              <a:spcAft>
                <a:spcPts val="500"/>
              </a:spcAft>
            </a:pPr>
            <a:r>
              <a:rPr lang="ru-RU" sz="2150" dirty="0" smtClean="0">
                <a:latin typeface="Times New Roman" pitchFamily="18" charset="0"/>
                <a:cs typeface="Times New Roman" pitchFamily="18" charset="0"/>
              </a:rPr>
              <a:t>  там гуманитарного цикла</a:t>
            </a:r>
          </a:p>
          <a:p>
            <a:pPr>
              <a:buFont typeface="Arial" pitchFamily="34" charset="0"/>
              <a:buChar char="•"/>
            </a:pPr>
            <a:r>
              <a:rPr lang="ru-RU" sz="2150" dirty="0" smtClean="0">
                <a:latin typeface="Times New Roman" pitchFamily="18" charset="0"/>
                <a:cs typeface="Times New Roman" pitchFamily="18" charset="0"/>
              </a:rPr>
              <a:t> итоги работы учителей за </a:t>
            </a:r>
            <a:r>
              <a:rPr lang="en-US" sz="2150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2150" dirty="0" smtClean="0">
                <a:latin typeface="Times New Roman" pitchFamily="18" charset="0"/>
                <a:cs typeface="Times New Roman" pitchFamily="18" charset="0"/>
              </a:rPr>
              <a:t>полугодие</a:t>
            </a:r>
            <a:endParaRPr lang="ru-RU" sz="215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68941/0002-002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428728" y="714356"/>
            <a:ext cx="6929486" cy="81203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Выступления на ШМО:</a:t>
            </a:r>
            <a:endParaRPr kumimoji="0" lang="ru-RU" sz="4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2357430"/>
            <a:ext cx="8858280" cy="3870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ru-RU" sz="2500" i="1" dirty="0" smtClean="0">
                <a:latin typeface="Times New Roman" pitchFamily="18" charset="0"/>
                <a:cs typeface="Times New Roman" pitchFamily="18" charset="0"/>
              </a:rPr>
              <a:t>Волкова  В.В.:</a:t>
            </a:r>
          </a:p>
          <a:p>
            <a:pPr algn="ctr">
              <a:spcAft>
                <a:spcPts val="1200"/>
              </a:spcAft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«Формирование УУД на уроках английского языка»</a:t>
            </a:r>
          </a:p>
          <a:p>
            <a:pPr>
              <a:spcAft>
                <a:spcPts val="300"/>
              </a:spcAft>
            </a:pPr>
            <a:r>
              <a:rPr lang="ru-RU" sz="2500" i="1" dirty="0" smtClean="0">
                <a:latin typeface="Times New Roman" pitchFamily="18" charset="0"/>
                <a:cs typeface="Times New Roman" pitchFamily="18" charset="0"/>
              </a:rPr>
              <a:t>Воробьева  Т.В.:</a:t>
            </a:r>
          </a:p>
          <a:p>
            <a:pPr algn="ctr">
              <a:spcAft>
                <a:spcPts val="1200"/>
              </a:spcAft>
            </a:pP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«Активизация познавательной деятельности на уроках русского языка через самостоятельную работу»</a:t>
            </a:r>
          </a:p>
          <a:p>
            <a:pPr>
              <a:spcAft>
                <a:spcPts val="300"/>
              </a:spcAft>
            </a:pPr>
            <a:r>
              <a:rPr lang="ru-RU" sz="2500" i="1" dirty="0" smtClean="0">
                <a:latin typeface="Times New Roman" pitchFamily="18" charset="0"/>
                <a:cs typeface="Times New Roman" pitchFamily="18" charset="0"/>
              </a:rPr>
              <a:t>Кондакова  С.В.:</a:t>
            </a:r>
          </a:p>
          <a:p>
            <a:pPr algn="ctr">
              <a:spcAft>
                <a:spcPts val="500"/>
              </a:spcAft>
            </a:pP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«Использование визуального материала на уроках английского языка как способ развития коммуникативных навыков и умений»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57290" y="1643050"/>
            <a:ext cx="36311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500"/>
              </a:spcAft>
            </a:pPr>
            <a:r>
              <a:rPr lang="ru-RU" sz="3600" b="1" kern="0" spc="300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Сентябрь 2019г.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68941/0002-002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428728" y="714356"/>
            <a:ext cx="6929486" cy="81203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Выступления на ШМО:</a:t>
            </a:r>
            <a:endParaRPr kumimoji="0" lang="ru-RU" sz="4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2857496"/>
            <a:ext cx="8429684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ru-RU" sz="2500" i="1" dirty="0" smtClean="0">
                <a:latin typeface="Times New Roman" pitchFamily="18" charset="0"/>
                <a:cs typeface="Times New Roman" pitchFamily="18" charset="0"/>
              </a:rPr>
              <a:t>Барбэрош  В.И.:</a:t>
            </a:r>
          </a:p>
          <a:p>
            <a:pPr algn="ctr">
              <a:spcAft>
                <a:spcPts val="1800"/>
              </a:spcAft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«Использование современных технологий в образовательном процессе»</a:t>
            </a:r>
          </a:p>
          <a:p>
            <a:pPr>
              <a:spcAft>
                <a:spcPts val="300"/>
              </a:spcAft>
            </a:pPr>
            <a:r>
              <a:rPr lang="ru-RU" sz="2500" i="1" dirty="0" smtClean="0">
                <a:latin typeface="Times New Roman" pitchFamily="18" charset="0"/>
                <a:cs typeface="Times New Roman" pitchFamily="18" charset="0"/>
              </a:rPr>
              <a:t>Самородова  М.В.:</a:t>
            </a:r>
          </a:p>
          <a:p>
            <a:pPr algn="ctr">
              <a:spcAft>
                <a:spcPts val="1200"/>
              </a:spcAft>
            </a:pP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«Анализ результатов ВПР за 2018-2019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год»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57290" y="2000240"/>
            <a:ext cx="31550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500"/>
              </a:spcAft>
            </a:pPr>
            <a:r>
              <a:rPr lang="ru-RU" sz="3600" b="1" kern="0" spc="300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Ноябрь 2019г.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68941/0002-002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428728" y="714356"/>
            <a:ext cx="6929486" cy="81203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Выступления на ШМО:</a:t>
            </a:r>
            <a:endParaRPr kumimoji="0" lang="ru-RU" sz="4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2857496"/>
            <a:ext cx="8286808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ru-RU" sz="2500" i="1" dirty="0" smtClean="0">
                <a:latin typeface="Times New Roman" pitchFamily="18" charset="0"/>
                <a:cs typeface="Times New Roman" pitchFamily="18" charset="0"/>
              </a:rPr>
              <a:t>Богдашкина  С.Е.:</a:t>
            </a:r>
          </a:p>
          <a:p>
            <a:pPr algn="ctr">
              <a:spcAft>
                <a:spcPts val="1200"/>
              </a:spcAft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«Подведение итогов работы ШМО гуманитарного цикла за 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полугодие 2019-2020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года»</a:t>
            </a:r>
          </a:p>
          <a:p>
            <a:pPr>
              <a:spcAft>
                <a:spcPts val="300"/>
              </a:spcAft>
            </a:pPr>
            <a:r>
              <a:rPr lang="ru-RU" sz="2500" i="1" dirty="0" smtClean="0">
                <a:latin typeface="Times New Roman" pitchFamily="18" charset="0"/>
                <a:cs typeface="Times New Roman" pitchFamily="18" charset="0"/>
              </a:rPr>
              <a:t>Башарина  И.А.:</a:t>
            </a:r>
          </a:p>
          <a:p>
            <a:pPr algn="ctr">
              <a:spcAft>
                <a:spcPts val="1200"/>
              </a:spcAft>
            </a:pP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«Развитие познавательных интересов на уроках технологии посредством творческой, практической деятельности учащихся в условиях реализации ФГОС»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57290" y="2000240"/>
            <a:ext cx="33570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500"/>
              </a:spcAft>
            </a:pPr>
            <a:r>
              <a:rPr lang="ru-RU" sz="3600" b="1" kern="0" spc="300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Декабрь 2019г.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1099</TotalTime>
  <Words>2008</Words>
  <Application>Microsoft Office PowerPoint</Application>
  <PresentationFormat>Экран (4:3)</PresentationFormat>
  <Paragraphs>429</Paragraphs>
  <Slides>39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USER</cp:lastModifiedBy>
  <cp:revision>53</cp:revision>
  <dcterms:created xsi:type="dcterms:W3CDTF">2020-01-07T12:03:02Z</dcterms:created>
  <dcterms:modified xsi:type="dcterms:W3CDTF">2020-01-10T11:51:13Z</dcterms:modified>
</cp:coreProperties>
</file>